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5" autoAdjust="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6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PUBLICO</a:t>
            </a:r>
            <a:endParaRPr lang="en-US" dirty="0"/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Encuestados</c:v>
                </c:pt>
              </c:strCache>
            </c:strRef>
          </c:tx>
          <c:cat>
            <c:strRef>
              <c:f>Hoja1!$A$3:$A$4</c:f>
              <c:strCache>
                <c:ptCount val="2"/>
                <c:pt idx="0">
                  <c:v>SAN PABLO</c:v>
                </c:pt>
                <c:pt idx="1">
                  <c:v>UASLP</c:v>
                </c:pt>
              </c:strCache>
            </c:strRef>
          </c:cat>
          <c:val>
            <c:numRef>
              <c:f>Hoja1!$B$2:$B$4</c:f>
              <c:numCache>
                <c:formatCode>General</c:formatCode>
                <c:ptCount val="3"/>
                <c:pt idx="0">
                  <c:v>34</c:v>
                </c:pt>
                <c:pt idx="1">
                  <c:v>1</c:v>
                </c:pt>
                <c:pt idx="2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Prefiere que una noticia sea:</c:v>
                </c:pt>
              </c:strCache>
            </c:strRef>
          </c:tx>
          <c:cat>
            <c:strRef>
              <c:f>Hoja1!$A$2:$A$4</c:f>
              <c:strCache>
                <c:ptCount val="3"/>
                <c:pt idx="0">
                  <c:v>Novedosa</c:v>
                </c:pt>
                <c:pt idx="1">
                  <c:v>Que informe:</c:v>
                </c:pt>
                <c:pt idx="2">
                  <c:v>Interesante</c:v>
                </c:pt>
              </c:strCache>
            </c:strRef>
          </c:cat>
          <c:val>
            <c:numRef>
              <c:f>Hoja1!$B$2:$B$4</c:f>
              <c:numCache>
                <c:formatCode>General</c:formatCode>
                <c:ptCount val="3"/>
                <c:pt idx="0">
                  <c:v>4</c:v>
                </c:pt>
                <c:pt idx="1">
                  <c:v>10</c:v>
                </c:pt>
                <c:pt idx="2">
                  <c:v>18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Horario de Consulta</c:v>
                </c:pt>
              </c:strCache>
            </c:strRef>
          </c:tx>
          <c:cat>
            <c:strRef>
              <c:f>Hoja1!$A$2:$A$6</c:f>
              <c:strCache>
                <c:ptCount val="5"/>
                <c:pt idx="0">
                  <c:v>mañana</c:v>
                </c:pt>
                <c:pt idx="1">
                  <c:v>Mediodia</c:v>
                </c:pt>
                <c:pt idx="2">
                  <c:v>Tarde</c:v>
                </c:pt>
                <c:pt idx="3">
                  <c:v>Noche</c:v>
                </c:pt>
                <c:pt idx="4">
                  <c:v>Madrugada</c:v>
                </c:pt>
              </c:strCache>
            </c:strRef>
          </c:cat>
          <c:val>
            <c:numRef>
              <c:f>Hoja1!$B$2:$B$6</c:f>
              <c:numCache>
                <c:formatCode>General</c:formatCode>
                <c:ptCount val="5"/>
                <c:pt idx="0">
                  <c:v>12</c:v>
                </c:pt>
                <c:pt idx="1">
                  <c:v>5</c:v>
                </c:pt>
                <c:pt idx="2">
                  <c:v>5</c:v>
                </c:pt>
                <c:pt idx="3">
                  <c:v>7</c:v>
                </c:pt>
                <c:pt idx="4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Como Acceden</c:v>
                </c:pt>
              </c:strCache>
            </c:strRef>
          </c:tx>
          <c:cat>
            <c:strRef>
              <c:f>Hoja1!$A$2:$A$6</c:f>
              <c:strCache>
                <c:ptCount val="5"/>
                <c:pt idx="0">
                  <c:v>computadora</c:v>
                </c:pt>
                <c:pt idx="1">
                  <c:v>movil</c:v>
                </c:pt>
                <c:pt idx="2">
                  <c:v>radio</c:v>
                </c:pt>
                <c:pt idx="3">
                  <c:v>televisión</c:v>
                </c:pt>
                <c:pt idx="4">
                  <c:v>periodico</c:v>
                </c:pt>
              </c:strCache>
            </c:strRef>
          </c:cat>
          <c:val>
            <c:numRef>
              <c:f>Hoja1!$B$2:$B$6</c:f>
              <c:numCache>
                <c:formatCode>General</c:formatCode>
                <c:ptCount val="5"/>
                <c:pt idx="0">
                  <c:v>19</c:v>
                </c:pt>
                <c:pt idx="1">
                  <c:v>11</c:v>
                </c:pt>
                <c:pt idx="2">
                  <c:v>1</c:v>
                </c:pt>
                <c:pt idx="3">
                  <c:v>2</c:v>
                </c:pt>
                <c:pt idx="4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Nombres de conductores de nociticias</c:v>
                </c:pt>
              </c:strCache>
            </c:strRef>
          </c:tx>
          <c:cat>
            <c:strRef>
              <c:f>Hoja1!$A$2:$A$9</c:f>
              <c:strCache>
                <c:ptCount val="8"/>
                <c:pt idx="0">
                  <c:v>Joaquín Lopez Doriga</c:v>
                </c:pt>
                <c:pt idx="1">
                  <c:v>Carmen Aristegui</c:v>
                </c:pt>
                <c:pt idx="2">
                  <c:v>Javier Alatorre</c:v>
                </c:pt>
                <c:pt idx="3">
                  <c:v>Loret de Mola</c:v>
                </c:pt>
                <c:pt idx="4">
                  <c:v>Adela Micha</c:v>
                </c:pt>
                <c:pt idx="5">
                  <c:v>Lolita Ayala</c:v>
                </c:pt>
                <c:pt idx="6">
                  <c:v>Saldaña</c:v>
                </c:pt>
                <c:pt idx="7">
                  <c:v>Polo Pacheco</c:v>
                </c:pt>
              </c:strCache>
            </c:strRef>
          </c:cat>
          <c:val>
            <c:numRef>
              <c:f>Hoja1!$B$2:$B$9</c:f>
              <c:numCache>
                <c:formatCode>General</c:formatCode>
                <c:ptCount val="8"/>
                <c:pt idx="0">
                  <c:v>9</c:v>
                </c:pt>
                <c:pt idx="1">
                  <c:v>11</c:v>
                </c:pt>
                <c:pt idx="2">
                  <c:v>3</c:v>
                </c:pt>
                <c:pt idx="3">
                  <c:v>3</c:v>
                </c:pt>
                <c:pt idx="4">
                  <c:v>2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Veracidad de la Informacion</c:v>
                </c:pt>
              </c:strCache>
            </c:strRef>
          </c:tx>
          <c:cat>
            <c:strRef>
              <c:f>Hoja1!$A$2:$A$5</c:f>
              <c:strCache>
                <c:ptCount val="4"/>
                <c:pt idx="0">
                  <c:v>Si</c:v>
                </c:pt>
                <c:pt idx="1">
                  <c:v>No</c:v>
                </c:pt>
                <c:pt idx="2">
                  <c:v>A veces</c:v>
                </c:pt>
                <c:pt idx="3">
                  <c:v>Depende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8</c:v>
                </c:pt>
                <c:pt idx="1">
                  <c:v>5</c:v>
                </c:pt>
                <c:pt idx="2">
                  <c:v>19</c:v>
                </c:pt>
                <c:pt idx="3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Consultas la info 2 veces</c:v>
                </c:pt>
              </c:strCache>
            </c:strRef>
          </c:tx>
          <c:cat>
            <c:strRef>
              <c:f>Hoja1!$A$2:$A$4</c:f>
              <c:strCache>
                <c:ptCount val="3"/>
                <c:pt idx="0">
                  <c:v>siempre</c:v>
                </c:pt>
                <c:pt idx="1">
                  <c:v>A veces</c:v>
                </c:pt>
                <c:pt idx="2">
                  <c:v>Nunca</c:v>
                </c:pt>
              </c:strCache>
            </c:strRef>
          </c:cat>
          <c:val>
            <c:numRef>
              <c:f>Hoja1!$B$2:$B$4</c:f>
              <c:numCache>
                <c:formatCode>General</c:formatCode>
                <c:ptCount val="3"/>
                <c:pt idx="0">
                  <c:v>3</c:v>
                </c:pt>
                <c:pt idx="1">
                  <c:v>22</c:v>
                </c:pt>
                <c:pt idx="2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genero</c:v>
                </c:pt>
              </c:strCache>
            </c:strRef>
          </c:tx>
          <c:cat>
            <c:strRef>
              <c:f>Hoja1!$A$2:$A$4</c:f>
              <c:strCache>
                <c:ptCount val="3"/>
                <c:pt idx="0">
                  <c:v>femenino</c:v>
                </c:pt>
                <c:pt idx="1">
                  <c:v>masculino</c:v>
                </c:pt>
                <c:pt idx="2">
                  <c:v>abstenciones</c:v>
                </c:pt>
              </c:strCache>
            </c:strRef>
          </c:cat>
          <c:val>
            <c:numRef>
              <c:f>Hoja1!$B$2:$B$4</c:f>
              <c:numCache>
                <c:formatCode>General</c:formatCode>
                <c:ptCount val="3"/>
                <c:pt idx="0">
                  <c:v>17</c:v>
                </c:pt>
                <c:pt idx="1">
                  <c:v>17</c:v>
                </c:pt>
                <c:pt idx="2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CARRERAS</c:v>
                </c:pt>
              </c:strCache>
            </c:strRef>
          </c:tx>
          <c:cat>
            <c:strRef>
              <c:f>Hoja1!$A$2:$A$9</c:f>
              <c:strCache>
                <c:ptCount val="8"/>
                <c:pt idx="0">
                  <c:v>LCC</c:v>
                </c:pt>
                <c:pt idx="1">
                  <c:v>LCG</c:v>
                </c:pt>
                <c:pt idx="2">
                  <c:v>MERCADOTECNIA</c:v>
                </c:pt>
                <c:pt idx="3">
                  <c:v>LN</c:v>
                </c:pt>
                <c:pt idx="4">
                  <c:v>FINANZAS</c:v>
                </c:pt>
                <c:pt idx="5">
                  <c:v>RRPP</c:v>
                </c:pt>
                <c:pt idx="6">
                  <c:v>LAD</c:v>
                </c:pt>
                <c:pt idx="7">
                  <c:v>PSICOLOGIA</c:v>
                </c:pt>
              </c:strCache>
            </c:strRef>
          </c:cat>
          <c:val>
            <c:numRef>
              <c:f>Hoja1!$B$2:$B$9</c:f>
              <c:numCache>
                <c:formatCode>General</c:formatCode>
                <c:ptCount val="8"/>
                <c:pt idx="0">
                  <c:v>7</c:v>
                </c:pt>
                <c:pt idx="1">
                  <c:v>15</c:v>
                </c:pt>
                <c:pt idx="2">
                  <c:v>1</c:v>
                </c:pt>
                <c:pt idx="3">
                  <c:v>10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SEMESTRE</c:v>
                </c:pt>
              </c:strCache>
            </c:strRef>
          </c:tx>
          <c:cat>
            <c:strRef>
              <c:f>Hoja1!$A$2:$A$7</c:f>
              <c:strCache>
                <c:ptCount val="6"/>
                <c:pt idx="0">
                  <c:v>1RO</c:v>
                </c:pt>
                <c:pt idx="1">
                  <c:v>3RO</c:v>
                </c:pt>
                <c:pt idx="2">
                  <c:v>5TO</c:v>
                </c:pt>
                <c:pt idx="3">
                  <c:v>7MO</c:v>
                </c:pt>
                <c:pt idx="4">
                  <c:v>8VO</c:v>
                </c:pt>
                <c:pt idx="5">
                  <c:v>TITULADO</c:v>
                </c:pt>
              </c:strCache>
            </c:strRef>
          </c:cat>
          <c:val>
            <c:numRef>
              <c:f>Hoja1!$B$2:$B$7</c:f>
              <c:numCache>
                <c:formatCode>General</c:formatCode>
                <c:ptCount val="6"/>
                <c:pt idx="0">
                  <c:v>3</c:v>
                </c:pt>
                <c:pt idx="1">
                  <c:v>12</c:v>
                </c:pt>
                <c:pt idx="2">
                  <c:v>10</c:v>
                </c:pt>
                <c:pt idx="3">
                  <c:v>8</c:v>
                </c:pt>
                <c:pt idx="4">
                  <c:v>1</c:v>
                </c:pt>
                <c:pt idx="5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EDADES</c:v>
                </c:pt>
              </c:strCache>
            </c:strRef>
          </c:tx>
          <c:cat>
            <c:numRef>
              <c:f>Hoja1!$A$2:$A$11</c:f>
              <c:numCache>
                <c:formatCode>General</c:formatCode>
                <c:ptCount val="10"/>
                <c:pt idx="0">
                  <c:v>18</c:v>
                </c:pt>
                <c:pt idx="1">
                  <c:v>19</c:v>
                </c:pt>
                <c:pt idx="2">
                  <c:v>20</c:v>
                </c:pt>
                <c:pt idx="3">
                  <c:v>21</c:v>
                </c:pt>
                <c:pt idx="4">
                  <c:v>22</c:v>
                </c:pt>
                <c:pt idx="5">
                  <c:v>23</c:v>
                </c:pt>
                <c:pt idx="6">
                  <c:v>25</c:v>
                </c:pt>
                <c:pt idx="7">
                  <c:v>26</c:v>
                </c:pt>
                <c:pt idx="8">
                  <c:v>28</c:v>
                </c:pt>
                <c:pt idx="9">
                  <c:v>42</c:v>
                </c:pt>
              </c:numCache>
            </c:numRef>
          </c:cat>
          <c:val>
            <c:numRef>
              <c:f>Hoja1!$B$2:$B$11</c:f>
              <c:numCache>
                <c:formatCode>General</c:formatCode>
                <c:ptCount val="10"/>
                <c:pt idx="0">
                  <c:v>3</c:v>
                </c:pt>
                <c:pt idx="1">
                  <c:v>4</c:v>
                </c:pt>
                <c:pt idx="2">
                  <c:v>11</c:v>
                </c:pt>
                <c:pt idx="3">
                  <c:v>7</c:v>
                </c:pt>
                <c:pt idx="4">
                  <c:v>4</c:v>
                </c:pt>
                <c:pt idx="5">
                  <c:v>2</c:v>
                </c:pt>
                <c:pt idx="6">
                  <c:v>1</c:v>
                </c:pt>
                <c:pt idx="7">
                  <c:v>1</c:v>
                </c:pt>
                <c:pt idx="8">
                  <c:v>2</c:v>
                </c:pt>
                <c:pt idx="9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Medios por los que se informan</c:v>
                </c:pt>
              </c:strCache>
            </c:strRef>
          </c:tx>
          <c:cat>
            <c:strRef>
              <c:f>Hoja1!$A$2:$A$8</c:f>
              <c:strCache>
                <c:ptCount val="7"/>
                <c:pt idx="0">
                  <c:v>Internet</c:v>
                </c:pt>
                <c:pt idx="1">
                  <c:v>TV</c:v>
                </c:pt>
                <c:pt idx="2">
                  <c:v>Radio</c:v>
                </c:pt>
                <c:pt idx="3">
                  <c:v>Periodico</c:v>
                </c:pt>
                <c:pt idx="4">
                  <c:v>Cel</c:v>
                </c:pt>
                <c:pt idx="5">
                  <c:v>Mensaje</c:v>
                </c:pt>
                <c:pt idx="6">
                  <c:v>Facebook</c:v>
                </c:pt>
              </c:strCache>
            </c:strRef>
          </c:cat>
          <c:val>
            <c:numRef>
              <c:f>Hoja1!$B$2:$B$8</c:f>
              <c:numCache>
                <c:formatCode>General</c:formatCode>
                <c:ptCount val="7"/>
                <c:pt idx="0">
                  <c:v>13</c:v>
                </c:pt>
                <c:pt idx="1">
                  <c:v>9</c:v>
                </c:pt>
                <c:pt idx="2">
                  <c:v>6</c:v>
                </c:pt>
                <c:pt idx="3">
                  <c:v>4</c:v>
                </c:pt>
                <c:pt idx="4">
                  <c:v>2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Noticieros</c:v>
                </c:pt>
              </c:strCache>
            </c:strRef>
          </c:tx>
          <c:cat>
            <c:strRef>
              <c:f>Hoja1!$A$2:$A$14</c:f>
              <c:strCache>
                <c:ptCount val="13"/>
                <c:pt idx="0">
                  <c:v>Primero Noticias</c:v>
                </c:pt>
                <c:pt idx="1">
                  <c:v>Aristegui Noticias</c:v>
                </c:pt>
                <c:pt idx="2">
                  <c:v>Noticieros de Televisa</c:v>
                </c:pt>
                <c:pt idx="3">
                  <c:v>Lopez Doriga</c:v>
                </c:pt>
                <c:pt idx="4">
                  <c:v>Hechos</c:v>
                </c:pt>
                <c:pt idx="5">
                  <c:v>CNN</c:v>
                </c:pt>
                <c:pt idx="6">
                  <c:v>Lolita Ayala</c:v>
                </c:pt>
                <c:pt idx="7">
                  <c:v>El Mañanero</c:v>
                </c:pt>
                <c:pt idx="8">
                  <c:v>Noticias con Adela</c:v>
                </c:pt>
                <c:pt idx="9">
                  <c:v>MVS Radio</c:v>
                </c:pt>
                <c:pt idx="10">
                  <c:v>Loret de Mola</c:v>
                </c:pt>
                <c:pt idx="11">
                  <c:v>Milenio TV</c:v>
                </c:pt>
                <c:pt idx="12">
                  <c:v>Saldaña</c:v>
                </c:pt>
              </c:strCache>
            </c:strRef>
          </c:cat>
          <c:val>
            <c:numRef>
              <c:f>Hoja1!$B$2:$B$14</c:f>
              <c:numCache>
                <c:formatCode>General</c:formatCode>
                <c:ptCount val="13"/>
                <c:pt idx="0">
                  <c:v>4</c:v>
                </c:pt>
                <c:pt idx="1">
                  <c:v>4</c:v>
                </c:pt>
                <c:pt idx="2">
                  <c:v>5</c:v>
                </c:pt>
                <c:pt idx="3">
                  <c:v>4</c:v>
                </c:pt>
                <c:pt idx="4">
                  <c:v>7</c:v>
                </c:pt>
                <c:pt idx="5">
                  <c:v>2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Estaciones de Radio</c:v>
                </c:pt>
              </c:strCache>
            </c:strRef>
          </c:tx>
          <c:cat>
            <c:strRef>
              <c:f>Hoja1!$A$2:$A$10</c:f>
              <c:strCache>
                <c:ptCount val="9"/>
                <c:pt idx="0">
                  <c:v>Global Media</c:v>
                </c:pt>
                <c:pt idx="1">
                  <c:v>MVS</c:v>
                </c:pt>
                <c:pt idx="2">
                  <c:v>RadioFormula</c:v>
                </c:pt>
                <c:pt idx="3">
                  <c:v>Factor 96.1</c:v>
                </c:pt>
                <c:pt idx="4">
                  <c:v>Exa 96.9</c:v>
                </c:pt>
                <c:pt idx="5">
                  <c:v>Wradio</c:v>
                </c:pt>
                <c:pt idx="6">
                  <c:v>Amor 95.3</c:v>
                </c:pt>
                <c:pt idx="7">
                  <c:v>Mix 99.3</c:v>
                </c:pt>
                <c:pt idx="8">
                  <c:v>Radio Universidad</c:v>
                </c:pt>
              </c:strCache>
            </c:strRef>
          </c:cat>
          <c:val>
            <c:numRef>
              <c:f>Hoja1!$B$2:$B$10</c:f>
              <c:numCache>
                <c:formatCode>General</c:formatCode>
                <c:ptCount val="9"/>
                <c:pt idx="0">
                  <c:v>2</c:v>
                </c:pt>
                <c:pt idx="1">
                  <c:v>3</c:v>
                </c:pt>
                <c:pt idx="2">
                  <c:v>2</c:v>
                </c:pt>
                <c:pt idx="3">
                  <c:v>8</c:v>
                </c:pt>
                <c:pt idx="4">
                  <c:v>3</c:v>
                </c:pt>
                <c:pt idx="5">
                  <c:v>4</c:v>
                </c:pt>
                <c:pt idx="6">
                  <c:v>1</c:v>
                </c:pt>
                <c:pt idx="7">
                  <c:v>2</c:v>
                </c:pt>
                <c:pt idx="8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Periodicos</c:v>
                </c:pt>
              </c:strCache>
            </c:strRef>
          </c:tx>
          <c:cat>
            <c:strRef>
              <c:f>Hoja1!$A$2:$A$9</c:f>
              <c:strCache>
                <c:ptCount val="8"/>
                <c:pt idx="0">
                  <c:v>Pulso</c:v>
                </c:pt>
                <c:pt idx="1">
                  <c:v>El sol de san Luis</c:v>
                </c:pt>
                <c:pt idx="2">
                  <c:v>El Universal</c:v>
                </c:pt>
                <c:pt idx="3">
                  <c:v>Plano Informativo</c:v>
                </c:pt>
                <c:pt idx="4">
                  <c:v>Reforma</c:v>
                </c:pt>
                <c:pt idx="5">
                  <c:v>La Jornada</c:v>
                </c:pt>
                <c:pt idx="6">
                  <c:v>Excelsior</c:v>
                </c:pt>
                <c:pt idx="7">
                  <c:v>Hoy</c:v>
                </c:pt>
              </c:strCache>
            </c:strRef>
          </c:cat>
          <c:val>
            <c:numRef>
              <c:f>Hoja1!$B$2:$B$9</c:f>
              <c:numCache>
                <c:formatCode>General</c:formatCode>
                <c:ptCount val="8"/>
                <c:pt idx="0">
                  <c:v>19</c:v>
                </c:pt>
                <c:pt idx="1">
                  <c:v>5</c:v>
                </c:pt>
                <c:pt idx="2">
                  <c:v>2</c:v>
                </c:pt>
                <c:pt idx="3">
                  <c:v>1</c:v>
                </c:pt>
                <c:pt idx="4">
                  <c:v>2</c:v>
                </c:pt>
                <c:pt idx="5">
                  <c:v>2</c:v>
                </c:pt>
                <c:pt idx="6">
                  <c:v>1</c:v>
                </c:pt>
                <c:pt idx="7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Temas de interes</c:v>
                </c:pt>
              </c:strCache>
            </c:strRef>
          </c:tx>
          <c:cat>
            <c:strRef>
              <c:f>Hoja1!$A$2:$A$13</c:f>
              <c:strCache>
                <c:ptCount val="12"/>
                <c:pt idx="0">
                  <c:v>locales</c:v>
                </c:pt>
                <c:pt idx="1">
                  <c:v>espectaculos</c:v>
                </c:pt>
                <c:pt idx="2">
                  <c:v>politica</c:v>
                </c:pt>
                <c:pt idx="3">
                  <c:v>nacional</c:v>
                </c:pt>
                <c:pt idx="4">
                  <c:v>Tecnologia</c:v>
                </c:pt>
                <c:pt idx="5">
                  <c:v>Deportes</c:v>
                </c:pt>
                <c:pt idx="6">
                  <c:v>Internacional</c:v>
                </c:pt>
                <c:pt idx="7">
                  <c:v>Ciencia</c:v>
                </c:pt>
                <c:pt idx="8">
                  <c:v>Clima</c:v>
                </c:pt>
                <c:pt idx="9">
                  <c:v>Economia</c:v>
                </c:pt>
                <c:pt idx="10">
                  <c:v>Actualidad</c:v>
                </c:pt>
                <c:pt idx="11">
                  <c:v>Opinion</c:v>
                </c:pt>
              </c:strCache>
            </c:strRef>
          </c:cat>
          <c:val>
            <c:numRef>
              <c:f>Hoja1!$B$2:$B$13</c:f>
              <c:numCache>
                <c:formatCode>General</c:formatCode>
                <c:ptCount val="12"/>
                <c:pt idx="0">
                  <c:v>5</c:v>
                </c:pt>
                <c:pt idx="1">
                  <c:v>4</c:v>
                </c:pt>
                <c:pt idx="2">
                  <c:v>2</c:v>
                </c:pt>
                <c:pt idx="3">
                  <c:v>6</c:v>
                </c:pt>
                <c:pt idx="4">
                  <c:v>1</c:v>
                </c:pt>
                <c:pt idx="5">
                  <c:v>6</c:v>
                </c:pt>
                <c:pt idx="6">
                  <c:v>2</c:v>
                </c:pt>
                <c:pt idx="7">
                  <c:v>2</c:v>
                </c:pt>
                <c:pt idx="8">
                  <c:v>1</c:v>
                </c:pt>
                <c:pt idx="9">
                  <c:v>3</c:v>
                </c:pt>
                <c:pt idx="10">
                  <c:v>1</c:v>
                </c:pt>
                <c:pt idx="11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Título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2" name="21 Subtítulo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219F66-E77F-4A85-879C-87A45D913809}" type="datetimeFigureOut">
              <a:rPr lang="es-MX" smtClean="0"/>
              <a:t>27/11/2013</a:t>
            </a:fld>
            <a:endParaRPr lang="es-MX"/>
          </a:p>
        </p:txBody>
      </p:sp>
      <p:sp>
        <p:nvSpPr>
          <p:cNvPr id="20" name="1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87C785-3D2F-4FEE-BA64-821B207173E6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7 Elipse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219F66-E77F-4A85-879C-87A45D913809}" type="datetimeFigureOut">
              <a:rPr lang="es-MX" smtClean="0"/>
              <a:t>27/11/2013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87C785-3D2F-4FEE-BA64-821B207173E6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219F66-E77F-4A85-879C-87A45D913809}" type="datetimeFigureOut">
              <a:rPr lang="es-MX" smtClean="0"/>
              <a:t>27/11/2013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87C785-3D2F-4FEE-BA64-821B207173E6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219F66-E77F-4A85-879C-87A45D913809}" type="datetimeFigureOut">
              <a:rPr lang="es-MX" smtClean="0"/>
              <a:t>27/11/2013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87C785-3D2F-4FEE-BA64-821B207173E6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219F66-E77F-4A85-879C-87A45D913809}" type="datetimeFigureOut">
              <a:rPr lang="es-MX" smtClean="0"/>
              <a:t>27/11/2013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87C785-3D2F-4FEE-BA64-821B207173E6}" type="slidenum">
              <a:rPr lang="es-MX" smtClean="0"/>
              <a:t>‹Nº›</a:t>
            </a:fld>
            <a:endParaRPr lang="es-MX"/>
          </a:p>
        </p:txBody>
      </p:sp>
      <p:sp>
        <p:nvSpPr>
          <p:cNvPr id="10" name="9 Rectángulo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219F66-E77F-4A85-879C-87A45D913809}" type="datetimeFigureOut">
              <a:rPr lang="es-MX" smtClean="0"/>
              <a:t>27/11/2013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87C785-3D2F-4FEE-BA64-821B207173E6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219F66-E77F-4A85-879C-87A45D913809}" type="datetimeFigureOut">
              <a:rPr lang="es-MX" smtClean="0"/>
              <a:t>27/11/2013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87C785-3D2F-4FEE-BA64-821B207173E6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219F66-E77F-4A85-879C-87A45D913809}" type="datetimeFigureOut">
              <a:rPr lang="es-MX" smtClean="0"/>
              <a:t>27/11/2013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87C785-3D2F-4FEE-BA64-821B207173E6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219F66-E77F-4A85-879C-87A45D913809}" type="datetimeFigureOut">
              <a:rPr lang="es-MX" smtClean="0"/>
              <a:t>27/11/2013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87C785-3D2F-4FEE-BA64-821B207173E6}" type="slidenum">
              <a:rPr lang="es-MX" smtClean="0"/>
              <a:t>‹Nº›</a:t>
            </a:fld>
            <a:endParaRPr lang="es-MX"/>
          </a:p>
        </p:txBody>
      </p:sp>
      <p:sp>
        <p:nvSpPr>
          <p:cNvPr id="6" name="5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219F66-E77F-4A85-879C-87A45D913809}" type="datetimeFigureOut">
              <a:rPr lang="es-MX" smtClean="0"/>
              <a:t>27/11/2013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87C785-3D2F-4FEE-BA64-821B207173E6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219F66-E77F-4A85-879C-87A45D913809}" type="datetimeFigureOut">
              <a:rPr lang="es-MX" smtClean="0"/>
              <a:t>27/11/2013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87C785-3D2F-4FEE-BA64-821B207173E6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7 Rectángulo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9" name="8 Proceso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Proceso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ircular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Anillo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4 Marcador de título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Marcador de texto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4" name="23 Marcador de fecha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87219F66-E77F-4A85-879C-87A45D913809}" type="datetimeFigureOut">
              <a:rPr lang="es-MX" smtClean="0"/>
              <a:t>27/11/2013</a:t>
            </a:fld>
            <a:endParaRPr lang="es-MX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s-MX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E487C785-3D2F-4FEE-BA64-821B207173E6}" type="slidenum">
              <a:rPr lang="es-MX" smtClean="0"/>
              <a:t>‹Nº›</a:t>
            </a:fld>
            <a:endParaRPr lang="es-MX"/>
          </a:p>
        </p:txBody>
      </p:sp>
      <p:sp>
        <p:nvSpPr>
          <p:cNvPr id="15" name="14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  <p:graphicFrame>
        <p:nvGraphicFramePr>
          <p:cNvPr id="4" name="3 Gráfico"/>
          <p:cNvGraphicFramePr/>
          <p:nvPr>
            <p:extLst>
              <p:ext uri="{D42A27DB-BD31-4B8C-83A1-F6EECF244321}">
                <p14:modId xmlns:p14="http://schemas.microsoft.com/office/powerpoint/2010/main" val="1578190405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4936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75351083"/>
              </p:ext>
            </p:extLst>
          </p:nvPr>
        </p:nvGraphicFramePr>
        <p:xfrm>
          <a:off x="1435100" y="1447800"/>
          <a:ext cx="749935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33481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84644608"/>
              </p:ext>
            </p:extLst>
          </p:nvPr>
        </p:nvGraphicFramePr>
        <p:xfrm>
          <a:off x="1435100" y="1447800"/>
          <a:ext cx="749935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30698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56570553"/>
              </p:ext>
            </p:extLst>
          </p:nvPr>
        </p:nvGraphicFramePr>
        <p:xfrm>
          <a:off x="467544" y="1052736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41441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63129308"/>
              </p:ext>
            </p:extLst>
          </p:nvPr>
        </p:nvGraphicFramePr>
        <p:xfrm>
          <a:off x="1435100" y="1447800"/>
          <a:ext cx="749935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94385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608" y="188640"/>
            <a:ext cx="8229600" cy="6552728"/>
          </a:xfrm>
        </p:spPr>
        <p:txBody>
          <a:bodyPr numCol="2">
            <a:noAutofit/>
          </a:bodyPr>
          <a:lstStyle/>
          <a:p>
            <a:pPr marL="285750" indent="-285750"/>
            <a:r>
              <a:rPr lang="es-MX" sz="1600" dirty="0"/>
              <a:t>Presentan en EU a El </a:t>
            </a:r>
            <a:r>
              <a:rPr lang="es-MX" sz="1600" dirty="0" smtClean="0"/>
              <a:t>Talibán</a:t>
            </a:r>
          </a:p>
          <a:p>
            <a:pPr marL="285750" indent="-285750"/>
            <a:r>
              <a:rPr lang="es-MX" sz="1600" dirty="0" smtClean="0"/>
              <a:t>Fracasó </a:t>
            </a:r>
            <a:r>
              <a:rPr lang="es-MX" sz="1600" dirty="0"/>
              <a:t>el Buen Fin en Ciudad </a:t>
            </a:r>
            <a:r>
              <a:rPr lang="es-MX" sz="1600" dirty="0" smtClean="0"/>
              <a:t>Valles</a:t>
            </a:r>
            <a:endParaRPr lang="es-MX" sz="1600" dirty="0"/>
          </a:p>
          <a:p>
            <a:pPr marL="285750" indent="-285750"/>
            <a:r>
              <a:rPr lang="es-MX" sz="1600" dirty="0" smtClean="0"/>
              <a:t>Rompe </a:t>
            </a:r>
            <a:r>
              <a:rPr lang="es-MX" sz="1600" dirty="0"/>
              <a:t>record DF con desfile de modas. </a:t>
            </a:r>
            <a:endParaRPr lang="es-MX" sz="1600" dirty="0"/>
          </a:p>
          <a:p>
            <a:pPr marL="285750" indent="-285750"/>
            <a:r>
              <a:rPr lang="es-MX" sz="1600" dirty="0"/>
              <a:t>Que renuncie </a:t>
            </a:r>
            <a:r>
              <a:rPr lang="es-MX" sz="1600" dirty="0"/>
              <a:t>EPN</a:t>
            </a:r>
          </a:p>
          <a:p>
            <a:pPr marL="285750" indent="-285750"/>
            <a:r>
              <a:rPr lang="es-MX" sz="1600" dirty="0"/>
              <a:t>CONDUCTORA ESTADOUNIDENSE CAZA ANIMALES EN </a:t>
            </a:r>
            <a:r>
              <a:rPr lang="es-MX" sz="1600" dirty="0" smtClean="0"/>
              <a:t>AFRICA</a:t>
            </a:r>
            <a:endParaRPr lang="es-MX" sz="1600" dirty="0"/>
          </a:p>
          <a:p>
            <a:pPr marL="285750" indent="-285750"/>
            <a:r>
              <a:rPr lang="es-MX" sz="1600" dirty="0" smtClean="0"/>
              <a:t>LOS </a:t>
            </a:r>
            <a:r>
              <a:rPr lang="es-MX" sz="1600" dirty="0"/>
              <a:t>PREMIOS AMERICAN MUSIC </a:t>
            </a:r>
            <a:r>
              <a:rPr lang="es-MX" sz="1600" dirty="0" smtClean="0"/>
              <a:t>AWARDS</a:t>
            </a:r>
          </a:p>
          <a:p>
            <a:pPr marL="285750" indent="-285750"/>
            <a:r>
              <a:rPr lang="es-MX" sz="1600" dirty="0" smtClean="0"/>
              <a:t>PERMANECE </a:t>
            </a:r>
            <a:r>
              <a:rPr lang="es-MX" sz="1600" dirty="0"/>
              <a:t>EN LLAMAS 6 MIN CON TRAJE ESPECIAL PARA ROMPER </a:t>
            </a:r>
            <a:r>
              <a:rPr lang="es-MX" sz="1600" dirty="0"/>
              <a:t>RECORD</a:t>
            </a:r>
            <a:endParaRPr lang="es-MX" sz="1600" dirty="0"/>
          </a:p>
          <a:p>
            <a:pPr marL="285750" indent="-285750"/>
            <a:r>
              <a:rPr lang="es-MX" sz="1600" dirty="0"/>
              <a:t>Templarios en el </a:t>
            </a:r>
            <a:r>
              <a:rPr lang="es-MX" sz="1600" dirty="0" smtClean="0"/>
              <a:t>Senado</a:t>
            </a:r>
          </a:p>
          <a:p>
            <a:pPr marL="285750" indent="-285750"/>
            <a:r>
              <a:rPr lang="es-MX" sz="1600" dirty="0" smtClean="0"/>
              <a:t>PRD </a:t>
            </a:r>
            <a:r>
              <a:rPr lang="es-MX" sz="1600" dirty="0"/>
              <a:t>abandonará el pacto si se aprueba la reforma </a:t>
            </a:r>
            <a:endParaRPr lang="es-MX" sz="1600" dirty="0" smtClean="0"/>
          </a:p>
          <a:p>
            <a:pPr marL="285750" indent="-285750"/>
            <a:r>
              <a:rPr lang="es-MX" sz="1600" dirty="0" smtClean="0"/>
              <a:t>La </a:t>
            </a:r>
            <a:r>
              <a:rPr lang="es-MX" sz="1600" dirty="0"/>
              <a:t>elección de presidentes de partidos (PRD y PAN</a:t>
            </a:r>
            <a:r>
              <a:rPr lang="es-MX" sz="1600" dirty="0"/>
              <a:t>)</a:t>
            </a:r>
          </a:p>
          <a:p>
            <a:pPr marL="285750" indent="-285750"/>
            <a:r>
              <a:rPr lang="es-MX" sz="1600" dirty="0" smtClean="0"/>
              <a:t>Nadal </a:t>
            </a:r>
            <a:r>
              <a:rPr lang="es-MX" sz="1600" dirty="0"/>
              <a:t>se impone a </a:t>
            </a:r>
            <a:r>
              <a:rPr lang="es-MX" sz="1600" dirty="0" err="1"/>
              <a:t>Djokovic</a:t>
            </a:r>
            <a:r>
              <a:rPr lang="es-MX" sz="1600" dirty="0"/>
              <a:t> en </a:t>
            </a:r>
            <a:r>
              <a:rPr lang="es-MX" sz="1600" dirty="0" smtClean="0"/>
              <a:t>Argentina</a:t>
            </a:r>
          </a:p>
          <a:p>
            <a:pPr marL="285750" indent="-285750"/>
            <a:r>
              <a:rPr lang="es-MX" sz="1600" dirty="0" smtClean="0"/>
              <a:t>Obama </a:t>
            </a:r>
            <a:r>
              <a:rPr lang="es-MX" sz="1600" dirty="0"/>
              <a:t>premia a Mario Molina con Medalla Presidencial de la </a:t>
            </a:r>
            <a:r>
              <a:rPr lang="es-MX" sz="1600" dirty="0"/>
              <a:t>Libertad</a:t>
            </a:r>
          </a:p>
          <a:p>
            <a:pPr marL="285750" indent="-285750"/>
            <a:r>
              <a:rPr lang="es-MX" sz="1600" dirty="0"/>
              <a:t>Sobre un partido de </a:t>
            </a:r>
            <a:r>
              <a:rPr lang="es-MX" sz="1600" dirty="0" err="1"/>
              <a:t>fut</a:t>
            </a:r>
            <a:r>
              <a:rPr lang="es-MX" sz="1600" dirty="0"/>
              <a:t> y de un </a:t>
            </a:r>
            <a:r>
              <a:rPr lang="es-MX" sz="1600" dirty="0"/>
              <a:t>fallecimiento</a:t>
            </a:r>
          </a:p>
          <a:p>
            <a:pPr marL="285750" indent="-285750"/>
            <a:r>
              <a:rPr lang="es-MX" sz="1600" dirty="0"/>
              <a:t>Remembranza del asesinato de </a:t>
            </a:r>
            <a:r>
              <a:rPr lang="es-MX" sz="1600" dirty="0" smtClean="0"/>
              <a:t>JFK</a:t>
            </a:r>
          </a:p>
          <a:p>
            <a:pPr marL="285750" indent="-285750"/>
            <a:r>
              <a:rPr lang="es-MX" sz="1600" dirty="0" smtClean="0"/>
              <a:t>salida </a:t>
            </a:r>
            <a:r>
              <a:rPr lang="es-MX" sz="1600" dirty="0"/>
              <a:t>de Xbox </a:t>
            </a:r>
            <a:r>
              <a:rPr lang="es-MX" sz="1600" dirty="0" err="1" smtClean="0"/>
              <a:t>one</a:t>
            </a:r>
            <a:endParaRPr lang="es-MX" sz="1600" dirty="0"/>
          </a:p>
          <a:p>
            <a:pPr marL="285750" indent="-285750"/>
            <a:r>
              <a:rPr lang="es-MX" sz="1600" dirty="0" smtClean="0"/>
              <a:t>Acuerdo </a:t>
            </a:r>
            <a:r>
              <a:rPr lang="es-MX" sz="1600" dirty="0"/>
              <a:t>nuclear de </a:t>
            </a:r>
            <a:r>
              <a:rPr lang="es-MX" sz="1600" dirty="0"/>
              <a:t>siria</a:t>
            </a:r>
          </a:p>
          <a:p>
            <a:pPr marL="285750" indent="-285750"/>
            <a:r>
              <a:rPr lang="es-MX" sz="1600" dirty="0"/>
              <a:t>Personas desaparecidas en el sexenio de </a:t>
            </a:r>
            <a:r>
              <a:rPr lang="es-MX" sz="1600" dirty="0" smtClean="0"/>
              <a:t>Calderón</a:t>
            </a:r>
            <a:endParaRPr lang="es-MX" sz="1600" dirty="0"/>
          </a:p>
          <a:p>
            <a:pPr marL="285750" indent="-285750"/>
            <a:r>
              <a:rPr lang="es-MX" sz="1600" dirty="0" smtClean="0"/>
              <a:t>Cuerpos </a:t>
            </a:r>
            <a:r>
              <a:rPr lang="es-MX" sz="1600" dirty="0"/>
              <a:t>encontrados en fosas </a:t>
            </a:r>
            <a:r>
              <a:rPr lang="es-MX" sz="1600" dirty="0"/>
              <a:t>clandestinas</a:t>
            </a:r>
          </a:p>
          <a:p>
            <a:pPr marL="285750" indent="-285750"/>
            <a:r>
              <a:rPr lang="es-MX" sz="1600" dirty="0"/>
              <a:t>El aniversario de la muerte de </a:t>
            </a:r>
            <a:r>
              <a:rPr lang="es-MX" sz="1600" dirty="0" smtClean="0"/>
              <a:t>Kennedy </a:t>
            </a:r>
          </a:p>
          <a:p>
            <a:pPr marL="285750" indent="-285750"/>
            <a:r>
              <a:rPr lang="es-MX" sz="1600" dirty="0" smtClean="0"/>
              <a:t>México </a:t>
            </a:r>
            <a:r>
              <a:rPr lang="es-MX" sz="1600" dirty="0"/>
              <a:t>paso al mundial </a:t>
            </a:r>
            <a:endParaRPr lang="es-MX" sz="1600" dirty="0" smtClean="0"/>
          </a:p>
          <a:p>
            <a:pPr marL="285750" indent="-285750"/>
            <a:r>
              <a:rPr lang="es-MX" sz="1600" dirty="0" smtClean="0"/>
              <a:t>Resultados </a:t>
            </a:r>
            <a:r>
              <a:rPr lang="es-MX" sz="1600" dirty="0"/>
              <a:t>de las Elecciones de </a:t>
            </a:r>
            <a:r>
              <a:rPr lang="es-MX" sz="1600" dirty="0"/>
              <a:t>honduras</a:t>
            </a:r>
          </a:p>
          <a:p>
            <a:pPr marL="285750" indent="-285750"/>
            <a:r>
              <a:rPr lang="es-MX" sz="1600" dirty="0"/>
              <a:t>En el clima iba a estar parcialmente </a:t>
            </a:r>
            <a:r>
              <a:rPr lang="es-MX" sz="1600" dirty="0" smtClean="0"/>
              <a:t>nublado</a:t>
            </a:r>
            <a:endParaRPr lang="es-MX" sz="1600" dirty="0"/>
          </a:p>
          <a:p>
            <a:pPr marL="285750" indent="-285750"/>
            <a:r>
              <a:rPr lang="es-MX" sz="1600" dirty="0" smtClean="0"/>
              <a:t>Brote </a:t>
            </a:r>
            <a:r>
              <a:rPr lang="es-MX" sz="1600" dirty="0"/>
              <a:t>de hepatitis en las escuelas </a:t>
            </a:r>
            <a:endParaRPr lang="es-MX" sz="1600" dirty="0" smtClean="0"/>
          </a:p>
          <a:p>
            <a:pPr marL="285750" indent="-285750"/>
            <a:r>
              <a:rPr lang="es-MX" sz="1600" dirty="0" smtClean="0"/>
              <a:t>México </a:t>
            </a:r>
            <a:r>
              <a:rPr lang="es-MX" sz="1600" dirty="0"/>
              <a:t>jugó con Nueva Zelanda y gano </a:t>
            </a:r>
            <a:r>
              <a:rPr lang="es-MX" sz="1600" dirty="0" smtClean="0"/>
              <a:t>5-1</a:t>
            </a:r>
          </a:p>
          <a:p>
            <a:pPr marL="285750" indent="-285750"/>
            <a:r>
              <a:rPr lang="es-MX" sz="1600" dirty="0" smtClean="0"/>
              <a:t>El </a:t>
            </a:r>
            <a:r>
              <a:rPr lang="es-MX" sz="1600" dirty="0"/>
              <a:t>aniversario de </a:t>
            </a:r>
            <a:r>
              <a:rPr lang="es-MX" sz="1600" dirty="0" smtClean="0"/>
              <a:t>Kennedy</a:t>
            </a:r>
          </a:p>
          <a:p>
            <a:pPr marL="285750" indent="-285750"/>
            <a:r>
              <a:rPr lang="es-MX" sz="1600" dirty="0" err="1" smtClean="0"/>
              <a:t>Obamacare</a:t>
            </a:r>
            <a:endParaRPr lang="es-MX" sz="1600" dirty="0"/>
          </a:p>
          <a:p>
            <a:pPr marL="285750" indent="-285750"/>
            <a:r>
              <a:rPr lang="es-MX" sz="1600" dirty="0" smtClean="0"/>
              <a:t>El </a:t>
            </a:r>
            <a:r>
              <a:rPr lang="es-MX" sz="1600" dirty="0"/>
              <a:t>premio a </a:t>
            </a:r>
            <a:r>
              <a:rPr lang="es-MX" sz="1600" dirty="0" err="1"/>
              <a:t>Poniatowska</a:t>
            </a:r>
            <a:endParaRPr lang="es-MX" sz="1600" dirty="0"/>
          </a:p>
          <a:p>
            <a:pPr marL="285750" indent="-285750"/>
            <a:r>
              <a:rPr lang="es-MX" sz="1600" dirty="0"/>
              <a:t>el </a:t>
            </a:r>
            <a:r>
              <a:rPr lang="es-MX" sz="1600" dirty="0" smtClean="0"/>
              <a:t>américa </a:t>
            </a:r>
            <a:r>
              <a:rPr lang="es-MX" sz="1600" dirty="0"/>
              <a:t>2- tigres </a:t>
            </a:r>
            <a:r>
              <a:rPr lang="es-MX" sz="1600" dirty="0" smtClean="0"/>
              <a:t>2</a:t>
            </a:r>
            <a:endParaRPr lang="es-MX" sz="1600" dirty="0"/>
          </a:p>
          <a:p>
            <a:pPr marL="285750" indent="-285750"/>
            <a:r>
              <a:rPr lang="es-MX" sz="1600" dirty="0" err="1" smtClean="0"/>
              <a:t>juanga</a:t>
            </a:r>
            <a:r>
              <a:rPr lang="es-MX" sz="1600" dirty="0" smtClean="0"/>
              <a:t> </a:t>
            </a:r>
            <a:r>
              <a:rPr lang="es-MX" sz="1600" dirty="0"/>
              <a:t>canta mañanitas a presidente </a:t>
            </a:r>
            <a:r>
              <a:rPr lang="es-MX" sz="1600" dirty="0" smtClean="0"/>
              <a:t>venezolano</a:t>
            </a:r>
            <a:endParaRPr lang="es-MX" sz="1600" dirty="0"/>
          </a:p>
          <a:p>
            <a:pPr marL="285750" indent="-285750"/>
            <a:r>
              <a:rPr lang="es-MX" sz="1600" dirty="0" smtClean="0"/>
              <a:t>CEO </a:t>
            </a:r>
            <a:r>
              <a:rPr lang="es-MX" sz="1600" dirty="0"/>
              <a:t>de </a:t>
            </a:r>
            <a:r>
              <a:rPr lang="es-MX" sz="1600" dirty="0" err="1"/>
              <a:t>Walmart</a:t>
            </a:r>
            <a:r>
              <a:rPr lang="es-MX" sz="1600" dirty="0"/>
              <a:t> </a:t>
            </a:r>
            <a:r>
              <a:rPr lang="es-MX" sz="1600" dirty="0" smtClean="0"/>
              <a:t>será reemplazado</a:t>
            </a:r>
            <a:endParaRPr lang="es-MX" sz="1600" dirty="0"/>
          </a:p>
          <a:p>
            <a:pPr marL="285750" indent="-285750"/>
            <a:r>
              <a:rPr lang="es-MX" sz="1600" dirty="0" smtClean="0"/>
              <a:t>Marriot </a:t>
            </a:r>
            <a:r>
              <a:rPr lang="es-MX" sz="1600" dirty="0"/>
              <a:t>va a operar 20 hoteles nuevos en México para </a:t>
            </a:r>
            <a:r>
              <a:rPr lang="es-MX" sz="1600" dirty="0" smtClean="0"/>
              <a:t>2016</a:t>
            </a:r>
            <a:endParaRPr lang="es-MX" sz="1600" dirty="0"/>
          </a:p>
          <a:p>
            <a:pPr marL="285750" indent="-285750"/>
            <a:r>
              <a:rPr lang="es-MX" sz="1600" dirty="0" smtClean="0"/>
              <a:t>Posible </a:t>
            </a:r>
            <a:r>
              <a:rPr lang="es-MX" sz="1600" dirty="0"/>
              <a:t>multa a CEMEX en España por simular pérdidas </a:t>
            </a:r>
            <a:r>
              <a:rPr lang="es-MX" sz="1600" dirty="0"/>
              <a:t>fiscales</a:t>
            </a:r>
          </a:p>
        </p:txBody>
      </p:sp>
    </p:spTree>
    <p:extLst>
      <p:ext uri="{BB962C8B-B14F-4D97-AF65-F5344CB8AC3E}">
        <p14:creationId xmlns:p14="http://schemas.microsoft.com/office/powerpoint/2010/main" val="920959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47580" y="116632"/>
            <a:ext cx="8229600" cy="6048672"/>
          </a:xfrm>
        </p:spPr>
        <p:txBody>
          <a:bodyPr numCol="2">
            <a:noAutofit/>
          </a:bodyPr>
          <a:lstStyle/>
          <a:p>
            <a:pPr marL="285750" indent="-285750"/>
            <a:r>
              <a:rPr lang="es-MX" sz="1600" dirty="0" smtClean="0"/>
              <a:t>México </a:t>
            </a:r>
            <a:r>
              <a:rPr lang="es-MX" sz="1600" dirty="0"/>
              <a:t>derrota a nueva </a:t>
            </a:r>
            <a:r>
              <a:rPr lang="es-MX" sz="1600" dirty="0" smtClean="0"/>
              <a:t>Zelanda</a:t>
            </a:r>
          </a:p>
          <a:p>
            <a:pPr marL="285750" indent="-285750"/>
            <a:r>
              <a:rPr lang="es-MX" sz="1600" dirty="0" err="1" smtClean="0"/>
              <a:t>justin</a:t>
            </a:r>
            <a:r>
              <a:rPr lang="es-MX" sz="1600" dirty="0" smtClean="0"/>
              <a:t> </a:t>
            </a:r>
            <a:r>
              <a:rPr lang="es-MX" sz="1600" dirty="0" err="1"/>
              <a:t>bieber</a:t>
            </a:r>
            <a:r>
              <a:rPr lang="es-MX" sz="1600" dirty="0"/>
              <a:t> </a:t>
            </a:r>
            <a:r>
              <a:rPr lang="es-MX" sz="1600" dirty="0" smtClean="0"/>
              <a:t>conoció </a:t>
            </a:r>
            <a:r>
              <a:rPr lang="es-MX" sz="1600" dirty="0"/>
              <a:t>a la familia de </a:t>
            </a:r>
            <a:r>
              <a:rPr lang="es-MX" sz="1600" dirty="0" smtClean="0"/>
              <a:t>peña</a:t>
            </a:r>
          </a:p>
          <a:p>
            <a:pPr marL="285750" indent="-285750"/>
            <a:r>
              <a:rPr lang="es-MX" sz="1600" dirty="0" smtClean="0"/>
              <a:t>el avión </a:t>
            </a:r>
            <a:r>
              <a:rPr lang="es-MX" sz="1600" dirty="0"/>
              <a:t>que se estrello en </a:t>
            </a:r>
            <a:r>
              <a:rPr lang="es-MX" sz="1600" dirty="0" smtClean="0"/>
              <a:t>Sudamérica</a:t>
            </a:r>
          </a:p>
          <a:p>
            <a:pPr marL="285750" indent="-285750"/>
            <a:r>
              <a:rPr lang="es-MX" sz="1600" dirty="0" smtClean="0"/>
              <a:t>Regresan </a:t>
            </a:r>
            <a:r>
              <a:rPr lang="es-MX" sz="1600" dirty="0"/>
              <a:t>a clases estudiantes que estaban en paro en </a:t>
            </a:r>
            <a:r>
              <a:rPr lang="es-MX" sz="1600" dirty="0" smtClean="0"/>
              <a:t>Chiapas.</a:t>
            </a:r>
          </a:p>
          <a:p>
            <a:pPr marL="285750" indent="-285750"/>
            <a:r>
              <a:rPr lang="es-MX" sz="1600" dirty="0" smtClean="0"/>
              <a:t>Detienen </a:t>
            </a:r>
            <a:r>
              <a:rPr lang="es-MX" sz="1600" dirty="0"/>
              <a:t>a jefe de plaza de </a:t>
            </a:r>
            <a:r>
              <a:rPr lang="es-MX" sz="1600" dirty="0" smtClean="0"/>
              <a:t>Coahuila.</a:t>
            </a:r>
          </a:p>
          <a:p>
            <a:pPr marL="285750" indent="-285750"/>
            <a:r>
              <a:rPr lang="es-MX" sz="1600" dirty="0" smtClean="0"/>
              <a:t>Comienzan </a:t>
            </a:r>
            <a:r>
              <a:rPr lang="es-MX" sz="1600" dirty="0"/>
              <a:t>clases en Chiapas, 3 meses después de iniciado el </a:t>
            </a:r>
            <a:r>
              <a:rPr lang="es-MX" sz="1600" dirty="0" smtClean="0"/>
              <a:t>ciclo.</a:t>
            </a:r>
            <a:endParaRPr lang="es-MX" sz="1600" dirty="0"/>
          </a:p>
          <a:p>
            <a:pPr marL="285750" indent="-285750"/>
            <a:r>
              <a:rPr lang="es-MX" sz="1600" dirty="0" smtClean="0"/>
              <a:t>La </a:t>
            </a:r>
            <a:r>
              <a:rPr lang="es-MX" sz="1600" dirty="0"/>
              <a:t>cúpula del PRD bloquea debatir el Pacto por </a:t>
            </a:r>
            <a:r>
              <a:rPr lang="es-MX" sz="1600" dirty="0" smtClean="0"/>
              <a:t>México.</a:t>
            </a:r>
            <a:endParaRPr lang="es-MX" sz="1600" dirty="0"/>
          </a:p>
          <a:p>
            <a:pPr marL="285750" indent="-285750"/>
            <a:r>
              <a:rPr lang="es-MX" sz="1600" dirty="0" smtClean="0"/>
              <a:t>Diputados </a:t>
            </a:r>
            <a:r>
              <a:rPr lang="es-MX" sz="1600" dirty="0"/>
              <a:t>avalarán la reforma al </a:t>
            </a:r>
            <a:r>
              <a:rPr lang="es-MX" sz="1600" dirty="0" smtClean="0"/>
              <a:t>IFAI.</a:t>
            </a:r>
          </a:p>
          <a:p>
            <a:pPr marL="285750" indent="-285750"/>
            <a:r>
              <a:rPr lang="es-MX" sz="1600" dirty="0" smtClean="0"/>
              <a:t>mano biónica</a:t>
            </a:r>
            <a:endParaRPr lang="es-MX" sz="1600" dirty="0"/>
          </a:p>
          <a:p>
            <a:pPr marL="285750" indent="-285750"/>
            <a:r>
              <a:rPr lang="es-MX" sz="1600" dirty="0" smtClean="0"/>
              <a:t>juego </a:t>
            </a:r>
            <a:r>
              <a:rPr lang="es-MX" sz="1600" dirty="0"/>
              <a:t>de la </a:t>
            </a:r>
            <a:r>
              <a:rPr lang="es-MX" sz="1600" dirty="0" smtClean="0"/>
              <a:t>selección</a:t>
            </a:r>
            <a:endParaRPr lang="es-MX" sz="1600" dirty="0"/>
          </a:p>
          <a:p>
            <a:pPr marL="285750" indent="-285750"/>
            <a:r>
              <a:rPr lang="es-MX" sz="1600" dirty="0" smtClean="0"/>
              <a:t>salió </a:t>
            </a:r>
            <a:r>
              <a:rPr lang="es-MX" sz="1600" dirty="0" err="1"/>
              <a:t>xbone</a:t>
            </a:r>
            <a:r>
              <a:rPr lang="es-MX" sz="1600" dirty="0"/>
              <a:t> </a:t>
            </a:r>
            <a:r>
              <a:rPr lang="es-MX" sz="1600" dirty="0" err="1" smtClean="0"/>
              <a:t>one</a:t>
            </a:r>
            <a:endParaRPr lang="es-MX" sz="1600" dirty="0"/>
          </a:p>
          <a:p>
            <a:pPr marL="285750" indent="-285750"/>
            <a:r>
              <a:rPr lang="es-MX" sz="1600" dirty="0" smtClean="0"/>
              <a:t>Ex </a:t>
            </a:r>
            <a:r>
              <a:rPr lang="es-MX" sz="1600" dirty="0"/>
              <a:t>militar exige renuncia de </a:t>
            </a:r>
            <a:r>
              <a:rPr lang="es-MX" sz="1600" dirty="0" smtClean="0"/>
              <a:t>EPN</a:t>
            </a:r>
          </a:p>
          <a:p>
            <a:pPr marL="285750" indent="-285750"/>
            <a:r>
              <a:rPr lang="es-MX" sz="1600" dirty="0" smtClean="0"/>
              <a:t>Entregan </a:t>
            </a:r>
            <a:r>
              <a:rPr lang="es-MX" sz="1600" dirty="0"/>
              <a:t>premios a los </a:t>
            </a:r>
            <a:r>
              <a:rPr lang="es-MX" sz="1600" dirty="0" smtClean="0"/>
              <a:t>periodistas</a:t>
            </a:r>
          </a:p>
          <a:p>
            <a:pPr marL="285750" indent="-285750"/>
            <a:r>
              <a:rPr lang="es-MX" sz="1600" dirty="0" smtClean="0"/>
              <a:t>Anuncian </a:t>
            </a:r>
            <a:r>
              <a:rPr lang="es-MX" sz="1600" dirty="0"/>
              <a:t>controles MOGA para </a:t>
            </a:r>
            <a:r>
              <a:rPr lang="es-MX" sz="1600" dirty="0" smtClean="0"/>
              <a:t>celulares</a:t>
            </a:r>
          </a:p>
          <a:p>
            <a:pPr marL="285750" indent="-285750"/>
            <a:r>
              <a:rPr lang="es-MX" sz="1600" dirty="0" smtClean="0"/>
              <a:t>Los </a:t>
            </a:r>
            <a:r>
              <a:rPr lang="es-MX" sz="1600" dirty="0"/>
              <a:t>maestros ya levantaron su </a:t>
            </a:r>
            <a:r>
              <a:rPr lang="es-MX" sz="1600" dirty="0" smtClean="0"/>
              <a:t>plantón</a:t>
            </a:r>
          </a:p>
          <a:p>
            <a:pPr marL="285750" indent="-285750"/>
            <a:r>
              <a:rPr lang="es-MX" sz="1600" dirty="0" smtClean="0"/>
              <a:t>Fuerte </a:t>
            </a:r>
            <a:r>
              <a:rPr lang="es-MX" sz="1600" dirty="0"/>
              <a:t>tormenta de frio en el norte del </a:t>
            </a:r>
            <a:r>
              <a:rPr lang="es-MX" sz="1600" dirty="0" smtClean="0"/>
              <a:t>país </a:t>
            </a:r>
          </a:p>
          <a:p>
            <a:pPr marL="285750" indent="-285750"/>
            <a:r>
              <a:rPr lang="es-MX" sz="1600" dirty="0" smtClean="0"/>
              <a:t>Se </a:t>
            </a:r>
            <a:r>
              <a:rPr lang="es-MX" sz="1600" dirty="0"/>
              <a:t>estreno </a:t>
            </a:r>
            <a:r>
              <a:rPr lang="es-MX" sz="1600" dirty="0" err="1"/>
              <a:t>Tearaway</a:t>
            </a:r>
            <a:r>
              <a:rPr lang="es-MX" sz="1600" dirty="0"/>
              <a:t> para </a:t>
            </a:r>
            <a:r>
              <a:rPr lang="es-MX" sz="1600" dirty="0" err="1"/>
              <a:t>ps</a:t>
            </a:r>
            <a:r>
              <a:rPr lang="es-MX" sz="1600" dirty="0"/>
              <a:t> </a:t>
            </a:r>
            <a:r>
              <a:rPr lang="es-MX" sz="1600" dirty="0" smtClean="0"/>
              <a:t>vita.</a:t>
            </a:r>
          </a:p>
          <a:p>
            <a:pPr marL="285750" indent="-285750"/>
            <a:r>
              <a:rPr lang="es-MX" sz="1600" dirty="0" smtClean="0"/>
              <a:t>Se </a:t>
            </a:r>
            <a:r>
              <a:rPr lang="es-MX" sz="1600" dirty="0"/>
              <a:t>estreno en </a:t>
            </a:r>
            <a:r>
              <a:rPr lang="es-MX" sz="1600" dirty="0" smtClean="0"/>
              <a:t>México </a:t>
            </a:r>
            <a:r>
              <a:rPr lang="es-MX" sz="1600" dirty="0"/>
              <a:t>la </a:t>
            </a:r>
            <a:r>
              <a:rPr lang="es-MX" sz="1600" dirty="0" smtClean="0"/>
              <a:t>película </a:t>
            </a:r>
            <a:r>
              <a:rPr lang="es-MX" sz="1600" dirty="0"/>
              <a:t>En </a:t>
            </a:r>
            <a:r>
              <a:rPr lang="es-MX" sz="1600" dirty="0" smtClean="0"/>
              <a:t>llamas.</a:t>
            </a:r>
          </a:p>
          <a:p>
            <a:pPr marL="285750" indent="-285750"/>
            <a:r>
              <a:rPr lang="es-MX" sz="1600" dirty="0" smtClean="0"/>
              <a:t>Se </a:t>
            </a:r>
            <a:r>
              <a:rPr lang="es-MX" sz="1600" dirty="0"/>
              <a:t>estreno Xbox </a:t>
            </a:r>
            <a:r>
              <a:rPr lang="es-MX" sz="1600" dirty="0" err="1"/>
              <a:t>one</a:t>
            </a:r>
            <a:r>
              <a:rPr lang="es-MX" sz="1600" dirty="0"/>
              <a:t> en 13 </a:t>
            </a:r>
            <a:r>
              <a:rPr lang="es-MX" sz="1600" dirty="0" smtClean="0"/>
              <a:t>países </a:t>
            </a:r>
            <a:r>
              <a:rPr lang="es-MX" sz="1600" dirty="0"/>
              <a:t>vendiendo </a:t>
            </a:r>
            <a:r>
              <a:rPr lang="es-MX" sz="1600" dirty="0" smtClean="0"/>
              <a:t>más </a:t>
            </a:r>
            <a:r>
              <a:rPr lang="es-MX" sz="1600" dirty="0"/>
              <a:t>de un </a:t>
            </a:r>
            <a:r>
              <a:rPr lang="es-MX" sz="1600" dirty="0" smtClean="0"/>
              <a:t>millón.</a:t>
            </a:r>
          </a:p>
          <a:p>
            <a:pPr marL="285750" indent="-285750"/>
            <a:r>
              <a:rPr lang="es-MX" sz="1600" dirty="0" smtClean="0"/>
              <a:t>Milenio - Detonaron </a:t>
            </a:r>
            <a:r>
              <a:rPr lang="es-MX" sz="1600" dirty="0"/>
              <a:t>líos políticos crisis </a:t>
            </a:r>
            <a:r>
              <a:rPr lang="es-MX" sz="1600" dirty="0" smtClean="0"/>
              <a:t>michoacana</a:t>
            </a:r>
          </a:p>
          <a:p>
            <a:pPr marL="285750" indent="-285750"/>
            <a:r>
              <a:rPr lang="es-MX" sz="1600" dirty="0" smtClean="0"/>
              <a:t>En </a:t>
            </a:r>
            <a:r>
              <a:rPr lang="es-MX" sz="1600" dirty="0"/>
              <a:t>varias zonas se gesta “un conflicto militar” sin precedente desde hace más de un </a:t>
            </a:r>
            <a:r>
              <a:rPr lang="es-MX" sz="1600" dirty="0" smtClean="0"/>
              <a:t>siglo</a:t>
            </a:r>
            <a:endParaRPr lang="es-MX" sz="1600" dirty="0"/>
          </a:p>
          <a:p>
            <a:pPr marL="285750" indent="-285750"/>
            <a:r>
              <a:rPr lang="es-MX" sz="1600" dirty="0" smtClean="0"/>
              <a:t>La Jornada - México</a:t>
            </a:r>
            <a:r>
              <a:rPr lang="es-MX" sz="1600" dirty="0"/>
              <a:t>, sitio 11 en homicidios vinculados al </a:t>
            </a:r>
            <a:r>
              <a:rPr lang="es-MX" sz="1600" dirty="0" smtClean="0"/>
              <a:t>alcohol</a:t>
            </a:r>
          </a:p>
          <a:p>
            <a:pPr marL="285750" indent="-285750"/>
            <a:r>
              <a:rPr lang="es-MX" sz="1600" dirty="0" smtClean="0"/>
              <a:t>En </a:t>
            </a:r>
            <a:r>
              <a:rPr lang="es-MX" sz="1600" dirty="0"/>
              <a:t>Latinoamérica, nueve de las 11 naciones con más incidencia en ese </a:t>
            </a:r>
            <a:r>
              <a:rPr lang="es-MX" sz="1600" dirty="0" smtClean="0"/>
              <a:t>tema</a:t>
            </a:r>
            <a:endParaRPr lang="es-MX" sz="1600" dirty="0"/>
          </a:p>
          <a:p>
            <a:pPr marL="285750" indent="-285750"/>
            <a:r>
              <a:rPr lang="es-MX" sz="1600" dirty="0" smtClean="0"/>
              <a:t>ARISTEGUÍ </a:t>
            </a:r>
            <a:r>
              <a:rPr lang="es-MX" sz="1600" dirty="0"/>
              <a:t>PREMIO PEN CLUB POR EXCELENCIA </a:t>
            </a:r>
            <a:r>
              <a:rPr lang="es-MX" sz="1600" dirty="0" smtClean="0"/>
              <a:t>PERIODISTICA</a:t>
            </a:r>
          </a:p>
          <a:p>
            <a:pPr marL="285750" indent="-285750"/>
            <a:r>
              <a:rPr lang="es-MX" sz="1600" dirty="0" smtClean="0"/>
              <a:t>Delitos </a:t>
            </a:r>
            <a:r>
              <a:rPr lang="es-MX" sz="1600" dirty="0"/>
              <a:t>en </a:t>
            </a:r>
            <a:r>
              <a:rPr lang="es-MX" sz="1600" dirty="0" err="1" smtClean="0"/>
              <a:t>slp</a:t>
            </a:r>
            <a:endParaRPr lang="es-MX" sz="1600" dirty="0" smtClean="0"/>
          </a:p>
          <a:p>
            <a:pPr marL="285750" indent="-285750"/>
            <a:r>
              <a:rPr lang="es-MX" sz="1600" dirty="0" smtClean="0"/>
              <a:t>Lluvias </a:t>
            </a:r>
            <a:r>
              <a:rPr lang="es-MX" sz="1600" dirty="0"/>
              <a:t>en </a:t>
            </a:r>
            <a:r>
              <a:rPr lang="es-MX" sz="1600" dirty="0" err="1" smtClean="0"/>
              <a:t>slp</a:t>
            </a:r>
            <a:endParaRPr lang="es-MX" sz="1600" dirty="0"/>
          </a:p>
          <a:p>
            <a:pPr marL="285750" indent="-285750"/>
            <a:r>
              <a:rPr lang="es-MX" sz="1600" dirty="0" smtClean="0"/>
              <a:t>Baches </a:t>
            </a:r>
            <a:r>
              <a:rPr lang="es-MX" sz="1600" dirty="0"/>
              <a:t>en </a:t>
            </a:r>
            <a:r>
              <a:rPr lang="es-MX" sz="1600" dirty="0" err="1"/>
              <a:t>slp</a:t>
            </a:r>
            <a:endParaRPr lang="es-MX" sz="1600" dirty="0"/>
          </a:p>
          <a:p>
            <a:r>
              <a:rPr lang="es-MX" sz="1600" dirty="0" smtClean="0"/>
              <a:t>México </a:t>
            </a:r>
            <a:r>
              <a:rPr lang="es-MX" sz="1600" dirty="0"/>
              <a:t>clasifico al </a:t>
            </a:r>
            <a:r>
              <a:rPr lang="es-MX" sz="1600" dirty="0" smtClean="0"/>
              <a:t>Mundial</a:t>
            </a:r>
          </a:p>
          <a:p>
            <a:r>
              <a:rPr lang="es-MX" sz="1600" dirty="0" smtClean="0"/>
              <a:t>Acuerdo </a:t>
            </a:r>
            <a:r>
              <a:rPr lang="es-MX" sz="1600" dirty="0"/>
              <a:t>nuclear </a:t>
            </a:r>
            <a:r>
              <a:rPr lang="es-MX" sz="1600" dirty="0" smtClean="0"/>
              <a:t>Siria</a:t>
            </a:r>
          </a:p>
          <a:p>
            <a:r>
              <a:rPr lang="es-MX" sz="1600" dirty="0" smtClean="0"/>
              <a:t>Asesinato </a:t>
            </a:r>
            <a:r>
              <a:rPr lang="es-MX" sz="1600" dirty="0"/>
              <a:t>de </a:t>
            </a:r>
            <a:r>
              <a:rPr lang="es-MX" sz="1600" dirty="0" smtClean="0"/>
              <a:t>JFK</a:t>
            </a:r>
          </a:p>
          <a:p>
            <a:r>
              <a:rPr lang="es-MX" sz="1600" dirty="0" smtClean="0"/>
              <a:t>México </a:t>
            </a:r>
            <a:r>
              <a:rPr lang="es-MX" sz="1600" dirty="0"/>
              <a:t>en el </a:t>
            </a:r>
            <a:r>
              <a:rPr lang="es-MX" sz="1600" dirty="0"/>
              <a:t>mundial</a:t>
            </a:r>
          </a:p>
          <a:p>
            <a:r>
              <a:rPr lang="es-MX" sz="1600" dirty="0"/>
              <a:t>los del </a:t>
            </a:r>
            <a:r>
              <a:rPr lang="es-MX" sz="1600" dirty="0"/>
              <a:t>clima</a:t>
            </a:r>
          </a:p>
          <a:p>
            <a:r>
              <a:rPr lang="es-MX" sz="1600" dirty="0" smtClean="0"/>
              <a:t>Desarme </a:t>
            </a:r>
            <a:r>
              <a:rPr lang="es-MX" sz="1600" dirty="0"/>
              <a:t>de civiles en </a:t>
            </a:r>
            <a:r>
              <a:rPr lang="es-MX" sz="1600" dirty="0"/>
              <a:t>Michoacán</a:t>
            </a:r>
          </a:p>
        </p:txBody>
      </p:sp>
    </p:spTree>
    <p:extLst>
      <p:ext uri="{BB962C8B-B14F-4D97-AF65-F5344CB8AC3E}">
        <p14:creationId xmlns:p14="http://schemas.microsoft.com/office/powerpoint/2010/main" val="713845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99539165"/>
              </p:ext>
            </p:extLst>
          </p:nvPr>
        </p:nvGraphicFramePr>
        <p:xfrm>
          <a:off x="1435100" y="1447800"/>
          <a:ext cx="749935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25484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35528141"/>
              </p:ext>
            </p:extLst>
          </p:nvPr>
        </p:nvGraphicFramePr>
        <p:xfrm>
          <a:off x="1435100" y="1447800"/>
          <a:ext cx="749935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23237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28137973"/>
              </p:ext>
            </p:extLst>
          </p:nvPr>
        </p:nvGraphicFramePr>
        <p:xfrm>
          <a:off x="1435100" y="1447800"/>
          <a:ext cx="749935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3285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6513584"/>
              </p:ext>
            </p:extLst>
          </p:nvPr>
        </p:nvGraphicFramePr>
        <p:xfrm>
          <a:off x="1435100" y="1447800"/>
          <a:ext cx="749935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57144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54001294"/>
              </p:ext>
            </p:extLst>
          </p:nvPr>
        </p:nvGraphicFramePr>
        <p:xfrm>
          <a:off x="1435100" y="1447800"/>
          <a:ext cx="749935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92489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67561335"/>
              </p:ext>
            </p:extLst>
          </p:nvPr>
        </p:nvGraphicFramePr>
        <p:xfrm>
          <a:off x="1435100" y="1447800"/>
          <a:ext cx="749935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11380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59254082"/>
              </p:ext>
            </p:extLst>
          </p:nvPr>
        </p:nvGraphicFramePr>
        <p:xfrm>
          <a:off x="1435100" y="1447800"/>
          <a:ext cx="749935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39173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72670468"/>
              </p:ext>
            </p:extLst>
          </p:nvPr>
        </p:nvGraphicFramePr>
        <p:xfrm>
          <a:off x="251520" y="188640"/>
          <a:ext cx="8748464" cy="59766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1331640" y="5661248"/>
            <a:ext cx="51845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Otras opciones mencionadas como segunda opción: El universal, Noticias Canal 4, Foro TV, Once Noticias, Colegio de México Noticias.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97764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53189581"/>
              </p:ext>
            </p:extLst>
          </p:nvPr>
        </p:nvGraphicFramePr>
        <p:xfrm>
          <a:off x="179512" y="188640"/>
          <a:ext cx="8712968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1403648" y="5733256"/>
            <a:ext cx="66247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Otras opciones en segundo lugar: </a:t>
            </a:r>
          </a:p>
          <a:p>
            <a:pPr algn="ctr"/>
            <a:r>
              <a:rPr lang="es-MX" dirty="0" smtClean="0"/>
              <a:t>Imagen,  ABC, FM, AM, Plano Informativo,  </a:t>
            </a:r>
            <a:r>
              <a:rPr lang="es-MX" dirty="0" err="1" smtClean="0"/>
              <a:t>Hundred</a:t>
            </a:r>
            <a:r>
              <a:rPr lang="es-MX" dirty="0" smtClean="0"/>
              <a:t> FM/FM Globo 100.1, 99.1, Magnética.</a:t>
            </a:r>
          </a:p>
        </p:txBody>
      </p:sp>
    </p:spTree>
    <p:extLst>
      <p:ext uri="{BB962C8B-B14F-4D97-AF65-F5344CB8AC3E}">
        <p14:creationId xmlns:p14="http://schemas.microsoft.com/office/powerpoint/2010/main" val="628105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90248995"/>
              </p:ext>
            </p:extLst>
          </p:nvPr>
        </p:nvGraphicFramePr>
        <p:xfrm>
          <a:off x="179512" y="260647"/>
          <a:ext cx="8784976" cy="52917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1115616" y="5552365"/>
            <a:ext cx="7128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Segundas opciones:</a:t>
            </a:r>
          </a:p>
          <a:p>
            <a:pPr algn="ctr"/>
            <a:r>
              <a:rPr lang="es-MX" dirty="0" smtClean="0"/>
              <a:t>San Luis Hoy, El Mañana, La Razón, El Heraldo</a:t>
            </a:r>
          </a:p>
        </p:txBody>
      </p:sp>
    </p:spTree>
    <p:extLst>
      <p:ext uri="{BB962C8B-B14F-4D97-AF65-F5344CB8AC3E}">
        <p14:creationId xmlns:p14="http://schemas.microsoft.com/office/powerpoint/2010/main" val="1620890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15616" y="5877272"/>
            <a:ext cx="6635080" cy="562074"/>
          </a:xfrm>
        </p:spPr>
        <p:txBody>
          <a:bodyPr>
            <a:noAutofit/>
          </a:bodyPr>
          <a:lstStyle/>
          <a:p>
            <a:r>
              <a:rPr lang="es-MX" sz="1800" dirty="0" smtClean="0"/>
              <a:t>Otros temas mencionados:</a:t>
            </a:r>
            <a:br>
              <a:rPr lang="es-MX" sz="1800" dirty="0" smtClean="0"/>
            </a:br>
            <a:r>
              <a:rPr lang="es-MX" sz="1800" dirty="0" smtClean="0"/>
              <a:t>Tiras Cómicas, Cultura, Seguridad, Salud, </a:t>
            </a:r>
            <a:endParaRPr lang="es-MX" sz="1800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4988156"/>
              </p:ext>
            </p:extLst>
          </p:nvPr>
        </p:nvGraphicFramePr>
        <p:xfrm>
          <a:off x="539552" y="90872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18427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i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Solsticio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io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139</TotalTime>
  <Words>549</Words>
  <Application>Microsoft Office PowerPoint</Application>
  <PresentationFormat>Presentación en pantalla (4:3)</PresentationFormat>
  <Paragraphs>87</Paragraphs>
  <Slides>18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19" baseType="lpstr">
      <vt:lpstr>Solsticio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Otros temas mencionados: Tiras Cómicas, Cultura, Seguridad, Salud,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Andie</dc:creator>
  <cp:lastModifiedBy>Andie</cp:lastModifiedBy>
  <cp:revision>12</cp:revision>
  <dcterms:created xsi:type="dcterms:W3CDTF">2013-11-27T18:52:59Z</dcterms:created>
  <dcterms:modified xsi:type="dcterms:W3CDTF">2013-11-28T02:21:34Z</dcterms:modified>
</cp:coreProperties>
</file>